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754" y="8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795655" y="315595"/>
            <a:ext cx="6796405" cy="505460"/>
          </a:xfrm>
          <a:prstGeom prst="rect">
            <a:avLst/>
          </a:prstGeom>
          <a:noFill/>
          <a:ln w="5715" cmpd="sng">
            <a:solidFill>
              <a:srgbClr val="48A5ED"/>
            </a:solidFill>
            <a:prstDash val="solid"/>
          </a:ln>
        </p:spPr>
        <p:txBody>
          <a:bodyPr lIns="0" tIns="45720" rIns="0" bIns="0" anchor="t"/>
          <a:lstStyle/>
          <a:p>
            <a:pPr marL="0" marR="0" indent="0" algn="l">
              <a:lnSpc>
                <a:spcPts val="1900"/>
              </a:lnSpc>
              <a:spcAft>
                <a:spcPts val="0"/>
              </a:spcAft>
            </a:pPr>
            <a:r>
              <a:rPr lang="en-US" sz="1800" b="1" spc="-5">
                <a:solidFill>
                  <a:srgbClr val="025982"/>
                </a:solidFill>
                <a:latin typeface="Calibri" panose="22635452340000000000" pitchFamily="1"/>
              </a:rPr>
              <a:t>Adult Education and Family Literacy Services in the Central Region</a:t>
            </a:r>
          </a:p>
          <a:p>
            <a:pPr marL="0" marR="0" indent="0" algn="l">
              <a:lnSpc>
                <a:spcPct val="95999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spc="-15">
                <a:solidFill>
                  <a:srgbClr val="025982"/>
                </a:solidFill>
                <a:latin typeface="Calibri" panose="22635452340000000000" pitchFamily="1"/>
              </a:rPr>
              <a:t>funded through the Pennsylvania Department of Education using Workforce Investment Act and Act 143 state funding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518160" y="6254750"/>
            <a:ext cx="6760210" cy="3473450"/>
          </a:xfrm>
          <a:prstGeom prst="rect">
            <a:avLst/>
          </a:prstGeom>
          <a:noFill/>
          <a:ln w="12065" cmpd="sng">
            <a:solidFill>
              <a:srgbClr val="015981"/>
            </a:solidFill>
            <a:prstDash val="solid"/>
          </a:ln>
        </p:spPr>
        <p:txBody>
          <a:bodyPr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0" y="1713230"/>
            <a:ext cx="518160" cy="1907540"/>
          </a:xfrm>
          <a:prstGeom prst="rect">
            <a:avLst/>
          </a:prstGeom>
          <a:solidFill>
            <a:srgbClr val="C7DDEA"/>
          </a:solidFill>
          <a:ln w="0" cmpd="sng">
            <a:noFill/>
            <a:prstDash val="solid"/>
          </a:ln>
        </p:spPr>
        <p:txBody>
          <a:bodyPr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518160" y="926465"/>
            <a:ext cx="4145280" cy="3481070"/>
          </a:xfrm>
          <a:prstGeom prst="rect">
            <a:avLst/>
          </a:prstGeom>
          <a:noFill/>
          <a:ln w="12065" cmpd="sng">
            <a:solidFill>
              <a:srgbClr val="015981"/>
            </a:solidFill>
            <a:prstDash val="solid"/>
          </a:ln>
        </p:spPr>
        <p:txBody>
          <a:bodyPr lIns="0" tIns="45720" rIns="0" bIns="0" anchor="t"/>
          <a:lstStyle/>
          <a:p>
            <a:pPr marL="91440" marR="0" indent="0" algn="l">
              <a:lnSpc>
                <a:spcPts val="1300"/>
              </a:lnSpc>
              <a:spcAft>
                <a:spcPts val="0"/>
              </a:spcAft>
            </a:pPr>
            <a:r>
              <a:rPr lang="en-US" sz="1200" b="1" spc="-10">
                <a:solidFill>
                  <a:srgbClr val="015981"/>
                </a:solidFill>
                <a:latin typeface="Calibri" panose="22635452340000000000" pitchFamily="1"/>
              </a:rPr>
              <a:t>Who are Central WIA</a:t>
            </a:r>
            <a:r>
              <a:rPr lang="en-US" sz="1200" b="1" spc="-10">
                <a:solidFill>
                  <a:srgbClr val="F79646"/>
                </a:solidFill>
                <a:latin typeface="Calibri" panose="22635452340000000000" pitchFamily="1"/>
              </a:rPr>
              <a:t> adult learners?</a:t>
            </a:r>
          </a:p>
          <a:p>
            <a:pPr marL="640080" marR="182880" indent="320040" algn="l">
              <a:lnSpc>
                <a:spcPts val="1500"/>
              </a:lnSpc>
              <a:spcBef>
                <a:spcPts val="36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-50">
                <a:solidFill>
                  <a:srgbClr val="252525"/>
                </a:solidFill>
                <a:latin typeface="Calibri" panose="22635452340000000000" pitchFamily="1"/>
              </a:rPr>
              <a:t>Have specific goals such as high school equivalency degree, </a:t>
            </a:r>
            <a:r>
              <a:rPr lang="en-US" sz="1100" spc="-20">
                <a:solidFill>
                  <a:srgbClr val="252525"/>
                </a:solidFill>
                <a:latin typeface="Calibri" panose="22635452340000000000" pitchFamily="1"/>
              </a:rPr>
              <a:t>employment, job advancement, and/or enrolling in college/training programs</a:t>
            </a:r>
          </a:p>
          <a:p>
            <a:pPr marL="640080" marR="0" indent="320040" algn="l">
              <a:lnSpc>
                <a:spcPts val="1400"/>
              </a:lnSpc>
              <a:spcBef>
                <a:spcPts val="36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5">
                <a:solidFill>
                  <a:srgbClr val="252525"/>
                </a:solidFill>
                <a:latin typeface="Calibri" panose="22635452340000000000" pitchFamily="1"/>
              </a:rPr>
              <a:t>Need to improve reading, math, and/or writing skills</a:t>
            </a:r>
          </a:p>
          <a:p>
            <a:pPr marL="640080" marR="502920" indent="320040" algn="l">
              <a:lnSpc>
                <a:spcPts val="1400"/>
              </a:lnSpc>
              <a:spcBef>
                <a:spcPts val="36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-50">
                <a:solidFill>
                  <a:srgbClr val="252525"/>
                </a:solidFill>
                <a:latin typeface="Calibri" panose="22635452340000000000" pitchFamily="1"/>
              </a:rPr>
              <a:t>May have had little exposure to career exploration or </a:t>
            </a:r>
            <a:r>
              <a:rPr lang="en-US" sz="1100" spc="-20">
                <a:solidFill>
                  <a:srgbClr val="252525"/>
                </a:solidFill>
                <a:latin typeface="Calibri" panose="22635452340000000000" pitchFamily="1"/>
              </a:rPr>
              <a:t>employer expectations</a:t>
            </a:r>
          </a:p>
          <a:p>
            <a:pPr marL="137160" marR="0" indent="0" algn="l">
              <a:lnSpc>
                <a:spcPts val="1600"/>
              </a:lnSpc>
              <a:spcBef>
                <a:spcPts val="540"/>
              </a:spcBef>
              <a:spcAft>
                <a:spcPts val="0"/>
              </a:spcAft>
            </a:pPr>
            <a:r>
              <a:rPr lang="en-US" sz="1200" b="1" spc="-10">
                <a:solidFill>
                  <a:srgbClr val="015981"/>
                </a:solidFill>
                <a:latin typeface="Calibri" panose="22635452340000000000" pitchFamily="1"/>
              </a:rPr>
              <a:t>Student</a:t>
            </a:r>
            <a:r>
              <a:rPr lang="en-US" sz="1200" b="1" spc="-10">
                <a:solidFill>
                  <a:srgbClr val="F79646"/>
                </a:solidFill>
                <a:latin typeface="Calibri" panose="22635452340000000000" pitchFamily="1"/>
              </a:rPr>
              <a:t> success</a:t>
            </a:r>
            <a:r>
              <a:rPr lang="en-US" sz="1200" b="1" spc="-10">
                <a:solidFill>
                  <a:srgbClr val="015981"/>
                </a:solidFill>
                <a:latin typeface="Calibri" panose="22635452340000000000" pitchFamily="1"/>
              </a:rPr>
              <a:t> and</a:t>
            </a:r>
            <a:r>
              <a:rPr lang="en-US" sz="1200" b="1" spc="-10">
                <a:solidFill>
                  <a:srgbClr val="F79646"/>
                </a:solidFill>
                <a:latin typeface="Calibri" panose="22635452340000000000" pitchFamily="1"/>
              </a:rPr>
              <a:t> performance</a:t>
            </a:r>
            <a:r>
              <a:rPr lang="en-US" sz="1200" b="1" spc="-10">
                <a:solidFill>
                  <a:srgbClr val="015981"/>
                </a:solidFill>
                <a:latin typeface="Calibri" panose="22635452340000000000" pitchFamily="1"/>
              </a:rPr>
              <a:t> measures:</a:t>
            </a:r>
          </a:p>
          <a:p>
            <a:pPr marL="137160" marR="228600" indent="0" algn="l">
              <a:lnSpc>
                <a:spcPts val="15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sz="1100" spc="-20">
                <a:solidFill>
                  <a:srgbClr val="252525"/>
                </a:solidFill>
                <a:latin typeface="Calibri" panose="22635452340000000000" pitchFamily="1"/>
              </a:rPr>
              <a:t>The PA Department of Education uses federal performance </a:t>
            </a:r>
            <a:r>
              <a:rPr lang="en-US" sz="1100" spc="-25">
                <a:solidFill>
                  <a:srgbClr val="252525"/>
                </a:solidFill>
                <a:latin typeface="Calibri" panose="22635452340000000000" pitchFamily="1"/>
              </a:rPr>
              <a:t>standards to measure Title II providers’ outcomes. Student success </a:t>
            </a:r>
            <a:r>
              <a:rPr lang="en-US" sz="1100" spc="-30">
                <a:solidFill>
                  <a:srgbClr val="252525"/>
                </a:solidFill>
                <a:latin typeface="Calibri" panose="22635452340000000000" pitchFamily="1"/>
              </a:rPr>
              <a:t>is measured by:</a:t>
            </a:r>
          </a:p>
          <a:p>
            <a:pPr marL="320040" marR="0" indent="320040" algn="l">
              <a:lnSpc>
                <a:spcPts val="1400"/>
              </a:lnSpc>
              <a:spcBef>
                <a:spcPts val="36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15">
                <a:solidFill>
                  <a:srgbClr val="252525"/>
                </a:solidFill>
                <a:latin typeface="Calibri" panose="22635452340000000000" pitchFamily="1"/>
              </a:rPr>
              <a:t>Educational gain on standardized tests</a:t>
            </a:r>
          </a:p>
          <a:p>
            <a:pPr marL="640080" marR="640080" indent="320040" algn="l">
              <a:lnSpc>
                <a:spcPts val="1500"/>
              </a:lnSpc>
              <a:spcBef>
                <a:spcPts val="36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-55">
                <a:solidFill>
                  <a:srgbClr val="252525"/>
                </a:solidFill>
                <a:latin typeface="Calibri" panose="22635452340000000000" pitchFamily="1"/>
              </a:rPr>
              <a:t>Obtainment of a Commonwealth Secondary School </a:t>
            </a:r>
            <a:r>
              <a:rPr lang="en-US" sz="1100" spc="-25">
                <a:solidFill>
                  <a:srgbClr val="252525"/>
                </a:solidFill>
                <a:latin typeface="Calibri" panose="22635452340000000000" pitchFamily="1"/>
              </a:rPr>
              <a:t>Diploma by passing the GED</a:t>
            </a:r>
            <a:r>
              <a:rPr lang="en-US" sz="1100" spc="-25" baseline="30000">
                <a:solidFill>
                  <a:srgbClr val="252525"/>
                </a:solidFill>
                <a:latin typeface="Calibri" panose="22635452340000000000" pitchFamily="1"/>
              </a:rPr>
              <a:t>®</a:t>
            </a:r>
            <a:r>
              <a:rPr lang="en-US" sz="1100" spc="-25">
                <a:solidFill>
                  <a:srgbClr val="252525"/>
                </a:solidFill>
                <a:latin typeface="Calibri" panose="22635452340000000000" pitchFamily="1"/>
              </a:rPr>
              <a:t> test</a:t>
            </a:r>
          </a:p>
          <a:p>
            <a:pPr marL="640080" marR="0" indent="320040" algn="l">
              <a:lnSpc>
                <a:spcPts val="1400"/>
              </a:lnSpc>
              <a:spcBef>
                <a:spcPts val="36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40">
                <a:solidFill>
                  <a:srgbClr val="252525"/>
                </a:solidFill>
                <a:latin typeface="Calibri" panose="22635452340000000000" pitchFamily="1"/>
              </a:rPr>
              <a:t>Entering employment</a:t>
            </a:r>
          </a:p>
          <a:p>
            <a:pPr marL="640080" marR="0" indent="320040" algn="l">
              <a:lnSpc>
                <a:spcPts val="1500"/>
              </a:lnSpc>
              <a:spcBef>
                <a:spcPts val="36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40">
                <a:solidFill>
                  <a:srgbClr val="252525"/>
                </a:solidFill>
                <a:latin typeface="Calibri" panose="22635452340000000000" pitchFamily="1"/>
              </a:rPr>
              <a:t>Retaining employment</a:t>
            </a:r>
          </a:p>
          <a:p>
            <a:pPr marL="640080" marR="0" indent="320040" algn="l">
              <a:lnSpc>
                <a:spcPts val="1700"/>
              </a:lnSpc>
              <a:spcBef>
                <a:spcPts val="36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0">
                <a:solidFill>
                  <a:srgbClr val="252525"/>
                </a:solidFill>
                <a:latin typeface="Calibri" panose="22635452340000000000" pitchFamily="1"/>
              </a:rPr>
              <a:t>Entering post</a:t>
            </a:r>
            <a:r>
              <a:rPr lang="en-US" sz="1400" spc="0">
                <a:solidFill>
                  <a:srgbClr val="252525"/>
                </a:solidFill>
                <a:latin typeface="Calibri" panose="22635452340000000000" pitchFamily="1"/>
              </a:rPr>
              <a:t>‐</a:t>
            </a:r>
            <a:r>
              <a:rPr lang="en-US" sz="1100" spc="0">
                <a:solidFill>
                  <a:srgbClr val="252525"/>
                </a:solidFill>
                <a:latin typeface="Calibri" panose="22635452340000000000" pitchFamily="1"/>
              </a:rPr>
              <a:t>secondary education/training program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>
          <a:xfrm>
            <a:off x="518160" y="4407535"/>
            <a:ext cx="7254240" cy="4629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114300" rIns="0" bIns="0" anchor="t"/>
          <a:lstStyle/>
          <a:p>
            <a:pPr marL="137160" marR="0" indent="0" algn="l">
              <a:lnSpc>
                <a:spcPct val="95999"/>
              </a:lnSpc>
              <a:spcAft>
                <a:spcPts val="900"/>
              </a:spcAft>
            </a:pPr>
            <a:r>
              <a:rPr lang="en-US" sz="1200" b="1" spc="-10">
                <a:solidFill>
                  <a:srgbClr val="015981"/>
                </a:solidFill>
                <a:latin typeface="Calibri" panose="22635452340000000000" pitchFamily="1"/>
              </a:rPr>
              <a:t>Teaching</a:t>
            </a:r>
            <a:r>
              <a:rPr lang="en-US" sz="1200" b="1" spc="-10">
                <a:solidFill>
                  <a:srgbClr val="F79646"/>
                </a:solidFill>
                <a:latin typeface="Calibri" panose="22635452340000000000" pitchFamily="1"/>
              </a:rPr>
              <a:t> academic</a:t>
            </a:r>
            <a:r>
              <a:rPr lang="en-US" sz="1200" b="1" spc="-10">
                <a:solidFill>
                  <a:srgbClr val="015981"/>
                </a:solidFill>
                <a:latin typeface="Calibri" panose="22635452340000000000" pitchFamily="1"/>
              </a:rPr>
              <a:t> and</a:t>
            </a:r>
            <a:r>
              <a:rPr lang="en-US" sz="1200" b="1" spc="-10">
                <a:solidFill>
                  <a:srgbClr val="F79646"/>
                </a:solidFill>
                <a:latin typeface="Calibri" panose="22635452340000000000" pitchFamily="1"/>
              </a:rPr>
              <a:t> workplace skills</a:t>
            </a:r>
            <a:r>
              <a:rPr lang="en-US" sz="1200" b="1" spc="-10">
                <a:solidFill>
                  <a:srgbClr val="015981"/>
                </a:solidFill>
                <a:latin typeface="Calibri" panose="22635452340000000000" pitchFamily="1"/>
              </a:rPr>
              <a:t> to support students’ reaching their goals: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idx="10"/>
          </p:nvPr>
        </p:nvSpPr>
        <p:spPr>
          <a:xfrm>
            <a:off x="518160" y="5858510"/>
            <a:ext cx="7254240" cy="3962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0" rIns="0" bIns="0" anchor="t"/>
          <a:lstStyle/>
          <a:p>
            <a:pPr marL="182880" marR="0" indent="0" algn="l">
              <a:lnSpc>
                <a:spcPts val="900"/>
              </a:lnSpc>
              <a:spcAft>
                <a:spcPts val="0"/>
              </a:spcAft>
              <a:tabLst>
                <a:tab pos="5245735" algn="r"/>
              </a:tabLst>
            </a:pPr>
            <a:r>
              <a:rPr lang="en-US" sz="1100" b="1" spc="-30">
                <a:solidFill>
                  <a:srgbClr val="4B90BB"/>
                </a:solidFill>
                <a:latin typeface="Calibri" panose="22635452340000000000" pitchFamily="1"/>
              </a:rPr>
              <a:t>Employment and	English Language</a:t>
            </a:r>
          </a:p>
          <a:p>
            <a:pPr marL="1508760" marR="0" indent="0" algn="l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tabLst>
                <a:tab pos="2947670" algn="l"/>
                <a:tab pos="6458585" algn="r"/>
              </a:tabLst>
            </a:pPr>
            <a:r>
              <a:rPr lang="en-US" sz="1100" b="1" spc="-30">
                <a:solidFill>
                  <a:srgbClr val="4B90BB"/>
                </a:solidFill>
                <a:latin typeface="Calibri" panose="22635452340000000000" pitchFamily="1"/>
              </a:rPr>
              <a:t>College Readiness	</a:t>
            </a:r>
            <a:r>
              <a:rPr lang="en-US" sz="1100" b="1" spc="-20">
                <a:solidFill>
                  <a:srgbClr val="4B90BB"/>
                </a:solidFill>
                <a:latin typeface="Calibri" panose="22635452340000000000" pitchFamily="1"/>
              </a:rPr>
              <a:t>GED® Test Prep	Family Literacy</a:t>
            </a:r>
          </a:p>
          <a:p>
            <a:pPr marL="182880" marR="0" indent="0" algn="l">
              <a:lnSpc>
                <a:spcPts val="1100"/>
              </a:lnSpc>
              <a:spcBef>
                <a:spcPts val="0"/>
              </a:spcBef>
              <a:spcAft>
                <a:spcPts val="360"/>
              </a:spcAft>
              <a:tabLst>
                <a:tab pos="4550410" algn="r"/>
              </a:tabLst>
            </a:pPr>
            <a:r>
              <a:rPr lang="en-US" sz="1100" b="1" spc="-20">
                <a:solidFill>
                  <a:srgbClr val="4B90BB"/>
                </a:solidFill>
                <a:latin typeface="Calibri" panose="22635452340000000000" pitchFamily="1"/>
              </a:rPr>
              <a:t>Job Advancement	</a:t>
            </a:r>
            <a:r>
              <a:rPr lang="en-US" sz="1100" b="1" spc="0">
                <a:solidFill>
                  <a:srgbClr val="4B90BB"/>
                </a:solidFill>
                <a:latin typeface="Calibri" panose="22635452340000000000" pitchFamily="1"/>
              </a:rPr>
              <a:t>Skills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10"/>
          </p:nvPr>
        </p:nvSpPr>
        <p:spPr>
          <a:xfrm>
            <a:off x="542925" y="6278880"/>
            <a:ext cx="6708140" cy="7067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22860" rIns="0" bIns="0" anchor="t"/>
          <a:lstStyle/>
          <a:p>
            <a:pPr marL="137160" marR="0" indent="0" algn="l">
              <a:lnSpc>
                <a:spcPct val="95999"/>
              </a:lnSpc>
              <a:spcAft>
                <a:spcPts val="0"/>
              </a:spcAft>
            </a:pPr>
            <a:r>
              <a:rPr lang="en-US" sz="1200" b="1" spc="-20">
                <a:solidFill>
                  <a:srgbClr val="F79646"/>
                </a:solidFill>
                <a:latin typeface="Calibri" panose="22635452340000000000" pitchFamily="1"/>
              </a:rPr>
              <a:t>Investment</a:t>
            </a:r>
            <a:r>
              <a:rPr lang="en-US" sz="1200" b="1" spc="-20">
                <a:solidFill>
                  <a:srgbClr val="015981"/>
                </a:solidFill>
                <a:latin typeface="Calibri" panose="22635452340000000000" pitchFamily="1"/>
              </a:rPr>
              <a:t> in Central Region Counties</a:t>
            </a:r>
          </a:p>
          <a:p>
            <a:pPr marL="137160" marR="0" indent="0" algn="l">
              <a:lnSpc>
                <a:spcPct val="77759"/>
              </a:lnSpc>
              <a:spcBef>
                <a:spcPts val="540"/>
              </a:spcBef>
              <a:spcAft>
                <a:spcPts val="540"/>
              </a:spcAft>
            </a:pPr>
            <a:r>
              <a:rPr lang="en-US" sz="1100" spc="-15">
                <a:solidFill>
                  <a:srgbClr val="252525"/>
                </a:solidFill>
                <a:latin typeface="Calibri" panose="22635452340000000000" pitchFamily="1"/>
              </a:rPr>
              <a:t>The Pennsylvania Department of Education, Bureau of Postsecondary and Adult Education uses federal WIA and </a:t>
            </a:r>
            <a:r>
              <a:rPr lang="en-US" sz="1100" spc="-20">
                <a:solidFill>
                  <a:srgbClr val="252525"/>
                </a:solidFill>
                <a:latin typeface="Calibri" panose="22635452340000000000" pitchFamily="1"/>
              </a:rPr>
              <a:t>state funds to contract with the following providers in the Central Region. This is the </a:t>
            </a:r>
            <a:r>
              <a:rPr lang="en-US" sz="1100" spc="-20" baseline="-25000">
                <a:solidFill>
                  <a:srgbClr val="252525"/>
                </a:solidFill>
                <a:latin typeface="Calibri" panose="22635452340000000000" pitchFamily="1"/>
              </a:rPr>
              <a:t>2</a:t>
            </a:r>
            <a:r>
              <a:rPr lang="en-US" sz="700" spc="-20">
                <a:solidFill>
                  <a:srgbClr val="252525"/>
                </a:solidFill>
                <a:latin typeface="Calibri" panose="22635452340000000000" pitchFamily="1"/>
              </a:rPr>
              <a:t>n d </a:t>
            </a:r>
            <a:r>
              <a:rPr lang="en-US" sz="1100" spc="-20">
                <a:solidFill>
                  <a:srgbClr val="252525"/>
                </a:solidFill>
                <a:latin typeface="Calibri" panose="22635452340000000000" pitchFamily="1"/>
              </a:rPr>
              <a:t>year of a 3</a:t>
            </a:r>
            <a:r>
              <a:rPr lang="en-US" sz="1400" spc="-20">
                <a:solidFill>
                  <a:srgbClr val="252525"/>
                </a:solidFill>
                <a:latin typeface="Calibri" panose="22635452340000000000" pitchFamily="1"/>
              </a:rPr>
              <a:t>‐</a:t>
            </a:r>
            <a:r>
              <a:rPr lang="en-US" sz="1100" spc="-20">
                <a:solidFill>
                  <a:srgbClr val="252525"/>
                </a:solidFill>
                <a:latin typeface="Calibri" panose="22635452340000000000" pitchFamily="1"/>
              </a:rPr>
              <a:t>year grant cycle.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idx="10"/>
          </p:nvPr>
        </p:nvSpPr>
        <p:spPr>
          <a:xfrm>
            <a:off x="542925" y="9441815"/>
            <a:ext cx="6708140" cy="2622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0" rIns="0" bIns="0" anchor="t"/>
          <a:lstStyle/>
          <a:p>
            <a:pPr marL="365760" marR="0" indent="0" algn="l">
              <a:lnSpc>
                <a:spcPct val="109439"/>
              </a:lnSpc>
              <a:spcAft>
                <a:spcPts val="540"/>
              </a:spcAft>
            </a:pPr>
            <a:r>
              <a:rPr lang="en-US" sz="1000" spc="0">
                <a:solidFill>
                  <a:srgbClr val="000000"/>
                </a:solidFill>
                <a:latin typeface="Calibri" panose="22635452340000000000" pitchFamily="1"/>
              </a:rPr>
              <a:t>**CSIU Adult Learning Center also receives funding to serve 52 families in its Family Literacy program in these counties.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10"/>
          </p:nvPr>
        </p:nvSpPr>
        <p:spPr>
          <a:xfrm>
            <a:off x="4663440" y="972185"/>
            <a:ext cx="3108960" cy="5295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22860" rIns="0" bIns="0" anchor="t"/>
          <a:lstStyle/>
          <a:p>
            <a:pPr marL="228600" marR="1280160" indent="0" algn="l">
              <a:lnSpc>
                <a:spcPct val="95999"/>
              </a:lnSpc>
              <a:spcAft>
                <a:spcPts val="540"/>
              </a:spcAft>
            </a:pPr>
            <a:r>
              <a:rPr lang="en-US" sz="1200" b="1" spc="-25">
                <a:solidFill>
                  <a:srgbClr val="F79646"/>
                </a:solidFill>
                <a:latin typeface="Calibri" panose="22635452340000000000" pitchFamily="1"/>
              </a:rPr>
              <a:t>Flexible</a:t>
            </a:r>
            <a:r>
              <a:rPr lang="en-US" sz="1200" b="1" spc="-25">
                <a:solidFill>
                  <a:srgbClr val="015981"/>
                </a:solidFill>
                <a:latin typeface="Calibri" panose="22635452340000000000" pitchFamily="1"/>
              </a:rPr>
              <a:t> services to meet </a:t>
            </a:r>
            <a:r>
              <a:rPr lang="en-US" sz="1200" b="1" spc="-20">
                <a:solidFill>
                  <a:srgbClr val="015981"/>
                </a:solidFill>
                <a:latin typeface="Calibri" panose="22635452340000000000" pitchFamily="1"/>
              </a:rPr>
              <a:t>job seekers’ needs: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idx="10"/>
          </p:nvPr>
        </p:nvSpPr>
        <p:spPr>
          <a:xfrm>
            <a:off x="4916170" y="2904490"/>
            <a:ext cx="1588135" cy="3232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0" rIns="0" bIns="0" anchor="t"/>
          <a:lstStyle/>
          <a:p>
            <a:pPr marL="0" marR="0" indent="0" algn="l">
              <a:lnSpc>
                <a:spcPts val="1200"/>
              </a:lnSpc>
              <a:spcAft>
                <a:spcPts val="0"/>
              </a:spcAft>
            </a:pPr>
            <a:r>
              <a:rPr lang="en-US" sz="1200" b="1" spc="-50">
                <a:solidFill>
                  <a:srgbClr val="F79646"/>
                </a:solidFill>
                <a:latin typeface="Calibri" panose="22635452340000000000" pitchFamily="1"/>
              </a:rPr>
              <a:t>Career Pathways</a:t>
            </a:r>
            <a:r>
              <a:rPr lang="en-US" sz="1200" b="1" spc="-50">
                <a:solidFill>
                  <a:srgbClr val="015981"/>
                </a:solidFill>
                <a:latin typeface="Calibri" panose="22635452340000000000" pitchFamily="1"/>
              </a:rPr>
              <a:t> support </a:t>
            </a:r>
            <a:r>
              <a:rPr lang="en-US" sz="1200" b="1" spc="0">
                <a:solidFill>
                  <a:srgbClr val="015981"/>
                </a:solidFill>
                <a:latin typeface="Calibri" panose="22635452340000000000" pitchFamily="1"/>
              </a:rPr>
              <a:t>includes: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idx="10"/>
          </p:nvPr>
        </p:nvSpPr>
        <p:spPr>
          <a:xfrm>
            <a:off x="5139055" y="3465830"/>
            <a:ext cx="1715770" cy="7099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0" rIns="0" bIns="0" anchor="t"/>
          <a:lstStyle/>
          <a:p>
            <a:pPr marL="0" marR="0" indent="274320" algn="l">
              <a:lnSpc>
                <a:spcPts val="1000"/>
              </a:lnSpc>
              <a:spcAft>
                <a:spcPts val="0"/>
              </a:spcAft>
              <a:buFont typeface="Symbol"/>
              <a:buChar char="·"/>
            </a:pPr>
            <a:r>
              <a:rPr lang="en-US" sz="1100" spc="80">
                <a:solidFill>
                  <a:srgbClr val="252525"/>
                </a:solidFill>
                <a:latin typeface="Calibri" panose="22635452340000000000" pitchFamily="1"/>
              </a:rPr>
              <a:t>Career awareness</a:t>
            </a:r>
          </a:p>
          <a:p>
            <a:pPr marL="0" marR="0" indent="274320" algn="l">
              <a:lnSpc>
                <a:spcPts val="1300"/>
              </a:lnSpc>
              <a:spcBef>
                <a:spcPts val="36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40">
                <a:solidFill>
                  <a:srgbClr val="252525"/>
                </a:solidFill>
                <a:latin typeface="Calibri" panose="22635452340000000000" pitchFamily="1"/>
              </a:rPr>
              <a:t>Basic skills instruction</a:t>
            </a:r>
          </a:p>
          <a:p>
            <a:pPr marL="0" marR="0" indent="274320" algn="l">
              <a:lnSpc>
                <a:spcPts val="1400"/>
              </a:lnSpc>
              <a:spcBef>
                <a:spcPts val="54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90">
                <a:solidFill>
                  <a:srgbClr val="252525"/>
                </a:solidFill>
                <a:latin typeface="Calibri" panose="22635452340000000000" pitchFamily="1"/>
              </a:rPr>
              <a:t>Case management</a:t>
            </a:r>
          </a:p>
          <a:p>
            <a:pPr marL="0" marR="0" indent="274320" algn="l">
              <a:lnSpc>
                <a:spcPts val="1200"/>
              </a:lnSpc>
              <a:spcBef>
                <a:spcPts val="36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-20">
                <a:solidFill>
                  <a:srgbClr val="252525"/>
                </a:solidFill>
                <a:latin typeface="Calibri" panose="22635452340000000000" pitchFamily="1"/>
              </a:rPr>
              <a:t>Referrals to Title I services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idx="10"/>
          </p:nvPr>
        </p:nvSpPr>
        <p:spPr>
          <a:xfrm>
            <a:off x="5144770" y="1532890"/>
            <a:ext cx="1588135" cy="7137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0" rIns="0" bIns="0" anchor="t"/>
          <a:lstStyle/>
          <a:p>
            <a:pPr marL="0" marR="0" indent="274320" algn="l">
              <a:lnSpc>
                <a:spcPts val="1200"/>
              </a:lnSpc>
              <a:spcAft>
                <a:spcPts val="0"/>
              </a:spcAft>
              <a:buFont typeface="Symbol"/>
              <a:buChar char="·"/>
            </a:pPr>
            <a:r>
              <a:rPr lang="en-US" sz="1100" spc="-30">
                <a:solidFill>
                  <a:srgbClr val="252525"/>
                </a:solidFill>
                <a:latin typeface="Calibri" panose="22635452340000000000" pitchFamily="1"/>
              </a:rPr>
              <a:t>Day and evening classes</a:t>
            </a:r>
          </a:p>
          <a:p>
            <a:pPr marL="0" marR="0" indent="228600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90">
                <a:solidFill>
                  <a:srgbClr val="252525"/>
                </a:solidFill>
                <a:latin typeface="Calibri" panose="22635452340000000000" pitchFamily="1"/>
              </a:rPr>
              <a:t>Tutoring</a:t>
            </a:r>
          </a:p>
          <a:p>
            <a:pPr marL="0" marR="0" indent="274320" algn="l">
              <a:lnSpc>
                <a:spcPts val="1300"/>
              </a:lnSpc>
              <a:spcBef>
                <a:spcPts val="36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70">
                <a:solidFill>
                  <a:srgbClr val="252525"/>
                </a:solidFill>
                <a:latin typeface="Calibri" panose="22635452340000000000" pitchFamily="1"/>
              </a:rPr>
              <a:t>Distance education</a:t>
            </a:r>
          </a:p>
          <a:p>
            <a:pPr marL="0" marR="0" indent="274320" algn="l">
              <a:lnSpc>
                <a:spcPts val="1500"/>
              </a:lnSpc>
              <a:spcBef>
                <a:spcPts val="36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90">
                <a:solidFill>
                  <a:srgbClr val="252525"/>
                </a:solidFill>
                <a:latin typeface="Calibri" panose="22635452340000000000" pitchFamily="1"/>
              </a:rPr>
              <a:t>Drop</a:t>
            </a:r>
            <a:r>
              <a:rPr lang="en-US" sz="1400" spc="90">
                <a:solidFill>
                  <a:srgbClr val="252525"/>
                </a:solidFill>
                <a:latin typeface="Calibri" panose="22635452340000000000" pitchFamily="1"/>
              </a:rPr>
              <a:t>‐</a:t>
            </a:r>
            <a:r>
              <a:rPr lang="en-US" sz="1100" spc="90">
                <a:solidFill>
                  <a:srgbClr val="252525"/>
                </a:solidFill>
                <a:latin typeface="Calibri" panose="22635452340000000000" pitchFamily="1"/>
              </a:rPr>
              <a:t>in centers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witherite@ciu10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kdavis@iu9.org" TargetMode="External"/><Relationship Id="rId5" Type="http://schemas.openxmlformats.org/officeDocument/2006/relationships/hyperlink" Target="mailto:sberfield@jcheadstart.com" TargetMode="External"/><Relationship Id="rId4" Type="http://schemas.openxmlformats.org/officeDocument/2006/relationships/hyperlink" Target="mailto:tmauk@jccap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518160" y="6254750"/>
            <a:ext cx="6760210" cy="3473450"/>
          </a:xfrm>
          <a:prstGeom prst="rect">
            <a:avLst/>
          </a:prstGeom>
          <a:noFill/>
          <a:ln w="12065" cmpd="sng">
            <a:solidFill>
              <a:srgbClr val="015981"/>
            </a:solidFill>
            <a:prstDash val="solid"/>
          </a:ln>
        </p:spPr>
        <p:txBody>
          <a:bodyPr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21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675504" y="906778"/>
            <a:ext cx="2727960" cy="384746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0" cap="sq" cmpd="thickThin">
            <a:solidFill>
              <a:srgbClr val="0000FF"/>
            </a:solidFill>
            <a:bevel/>
          </a:ln>
          <a:effectLst>
            <a:outerShdw blurRad="114300" dist="50800" dir="3600000" sx="105000" sy="105000" algn="tl" rotWithShape="0">
              <a:prstClr val="black">
                <a:alpha val="40000"/>
              </a:prstClr>
            </a:outerShdw>
            <a:softEdge rad="63500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12700" h="19050" prst="relaxedInset"/>
            <a:contourClr>
              <a:srgbClr val="FFFFFF"/>
            </a:contourClr>
          </a:sp3d>
        </p:spPr>
      </p:pic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0" y="1713230"/>
            <a:ext cx="518160" cy="1907540"/>
          </a:xfrm>
          <a:prstGeom prst="rect">
            <a:avLst/>
          </a:prstGeom>
          <a:solidFill>
            <a:srgbClr val="0000FF"/>
          </a:solidFill>
          <a:ln w="0" cmpd="sng">
            <a:noFill/>
            <a:prstDash val="solid"/>
          </a:ln>
        </p:spPr>
        <p:txBody>
          <a:bodyPr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533400" y="315595"/>
            <a:ext cx="7058661" cy="505460"/>
          </a:xfrm>
          <a:prstGeom prst="rect">
            <a:avLst/>
          </a:prstGeom>
          <a:noFill/>
          <a:ln w="5715" cmpd="sng">
            <a:solidFill>
              <a:srgbClr val="48A5ED"/>
            </a:solidFill>
            <a:prstDash val="solid"/>
          </a:ln>
        </p:spPr>
        <p:txBody>
          <a:bodyPr lIns="0" tIns="45720" rIns="0" bIns="0" anchor="t"/>
          <a:lstStyle/>
          <a:p>
            <a:pPr marL="0" marR="0" indent="0" algn="ctr">
              <a:lnSpc>
                <a:spcPts val="1900"/>
              </a:lnSpc>
              <a:spcAft>
                <a:spcPts val="0"/>
              </a:spcAft>
            </a:pPr>
            <a:r>
              <a:rPr lang="en-US" sz="1800" b="1" spc="-5" dirty="0">
                <a:solidFill>
                  <a:srgbClr val="0000FF"/>
                </a:solidFill>
                <a:latin typeface="Calibri" panose="22635452340000000000" pitchFamily="1"/>
              </a:rPr>
              <a:t>Adult Education and Family Literacy Services in the </a:t>
            </a:r>
            <a:r>
              <a:rPr lang="en-US" sz="1800" b="1" spc="-5" dirty="0" smtClean="0">
                <a:solidFill>
                  <a:srgbClr val="0000FF"/>
                </a:solidFill>
                <a:latin typeface="Calibri" panose="22635452340000000000" pitchFamily="1"/>
              </a:rPr>
              <a:t>North Central </a:t>
            </a:r>
            <a:r>
              <a:rPr lang="en-US" sz="1800" b="1" spc="-5" dirty="0">
                <a:solidFill>
                  <a:srgbClr val="0000FF"/>
                </a:solidFill>
                <a:latin typeface="Calibri" panose="22635452340000000000" pitchFamily="1"/>
              </a:rPr>
              <a:t>Region</a:t>
            </a:r>
          </a:p>
          <a:p>
            <a:pPr marL="0" marR="0" indent="0" algn="ctr">
              <a:lnSpc>
                <a:spcPct val="95999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spc="-15" dirty="0">
                <a:solidFill>
                  <a:srgbClr val="0000FF"/>
                </a:solidFill>
                <a:latin typeface="Calibri" panose="22635452340000000000" pitchFamily="1"/>
              </a:rPr>
              <a:t>funded through the Pennsylvania Department of Education </a:t>
            </a:r>
            <a:r>
              <a:rPr lang="en-US" sz="1000" b="1" spc="-15" dirty="0" smtClean="0">
                <a:solidFill>
                  <a:srgbClr val="0000FF"/>
                </a:solidFill>
                <a:latin typeface="Calibri" panose="22635452340000000000" pitchFamily="1"/>
              </a:rPr>
              <a:t>using </a:t>
            </a:r>
            <a:r>
              <a:rPr lang="en-US" sz="1000" b="1" spc="-15" dirty="0">
                <a:solidFill>
                  <a:srgbClr val="0000FF"/>
                </a:solidFill>
                <a:latin typeface="Calibri" panose="22635452340000000000" pitchFamily="1"/>
              </a:rPr>
              <a:t>Workforce </a:t>
            </a:r>
            <a:r>
              <a:rPr lang="en-US" sz="1000" b="1" spc="-15" dirty="0" smtClean="0">
                <a:solidFill>
                  <a:srgbClr val="0000FF"/>
                </a:solidFill>
                <a:latin typeface="Calibri" panose="22635452340000000000" pitchFamily="1"/>
              </a:rPr>
              <a:t>Innovation and Opportunity </a:t>
            </a:r>
            <a:r>
              <a:rPr lang="en-US" sz="1000" b="1" spc="-15" dirty="0">
                <a:solidFill>
                  <a:srgbClr val="0000FF"/>
                </a:solidFill>
                <a:latin typeface="Calibri" panose="22635452340000000000" pitchFamily="1"/>
              </a:rPr>
              <a:t>Act and Act 143 state funding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518160" y="821055"/>
            <a:ext cx="4145280" cy="4062093"/>
          </a:xfrm>
          <a:prstGeom prst="rect">
            <a:avLst/>
          </a:prstGeom>
          <a:noFill/>
          <a:ln w="31750" cmpd="tri">
            <a:solidFill>
              <a:srgbClr val="0000FF">
                <a:alpha val="91000"/>
              </a:srgbClr>
            </a:solidFill>
            <a:prstDash val="lgDash"/>
          </a:ln>
        </p:spPr>
        <p:txBody>
          <a:bodyPr lIns="0" tIns="45720" rIns="0" bIns="0" anchor="t"/>
          <a:lstStyle/>
          <a:p>
            <a:pPr marL="91440" marR="0" indent="0" algn="l">
              <a:lnSpc>
                <a:spcPts val="1300"/>
              </a:lnSpc>
              <a:spcAft>
                <a:spcPts val="0"/>
              </a:spcAft>
            </a:pPr>
            <a:r>
              <a:rPr lang="en-US" sz="1200" b="1" spc="-10" dirty="0">
                <a:solidFill>
                  <a:srgbClr val="0000FF"/>
                </a:solidFill>
                <a:latin typeface="Calibri" panose="22635452340000000000" pitchFamily="1"/>
              </a:rPr>
              <a:t>Who are </a:t>
            </a:r>
            <a:r>
              <a:rPr lang="en-US" sz="1200" b="1" spc="-10" dirty="0" smtClean="0">
                <a:solidFill>
                  <a:srgbClr val="0000FF"/>
                </a:solidFill>
                <a:latin typeface="Calibri" panose="22635452340000000000" pitchFamily="1"/>
              </a:rPr>
              <a:t>North Central WIOA </a:t>
            </a:r>
            <a:r>
              <a:rPr lang="en-US" sz="1400" b="1" spc="-10" dirty="0">
                <a:solidFill>
                  <a:srgbClr val="FF0066"/>
                </a:solidFill>
                <a:latin typeface="Calibri" panose="22635452340000000000" pitchFamily="1"/>
              </a:rPr>
              <a:t>adult </a:t>
            </a:r>
            <a:r>
              <a:rPr lang="en-US" sz="1400" b="1" spc="-10" dirty="0" smtClean="0">
                <a:solidFill>
                  <a:srgbClr val="FF0066"/>
                </a:solidFill>
                <a:latin typeface="Calibri" panose="22635452340000000000" pitchFamily="1"/>
              </a:rPr>
              <a:t>learners?</a:t>
            </a:r>
            <a:endParaRPr lang="en-US" sz="1400" b="1" spc="-10" dirty="0">
              <a:solidFill>
                <a:srgbClr val="FF0066"/>
              </a:solidFill>
              <a:latin typeface="Calibri" panose="22635452340000000000" pitchFamily="1"/>
            </a:endParaRPr>
          </a:p>
          <a:p>
            <a:pPr marL="91440" marR="0" indent="0" algn="l">
              <a:lnSpc>
                <a:spcPts val="1300"/>
              </a:lnSpc>
              <a:spcAft>
                <a:spcPts val="0"/>
              </a:spcAft>
            </a:pPr>
            <a:endParaRPr lang="en-US" sz="1200" b="1" spc="-10" dirty="0">
              <a:solidFill>
                <a:srgbClr val="F79646"/>
              </a:solidFill>
              <a:latin typeface="Calibri" panose="22635452340000000000" pitchFamily="1"/>
            </a:endParaRPr>
          </a:p>
          <a:p>
            <a:pPr marL="262890" marR="0" indent="-171450" algn="l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spc="-50" dirty="0" smtClean="0">
                <a:solidFill>
                  <a:schemeClr val="tx1"/>
                </a:solidFill>
                <a:latin typeface="Calibri" panose="22635452340000000000" pitchFamily="1"/>
              </a:rPr>
              <a:t>Have </a:t>
            </a:r>
            <a:r>
              <a:rPr lang="en-US" sz="1100" spc="-50" dirty="0">
                <a:solidFill>
                  <a:schemeClr val="tx1"/>
                </a:solidFill>
                <a:latin typeface="Calibri" panose="22635452340000000000" pitchFamily="1"/>
              </a:rPr>
              <a:t>specific goals such as high school equivalency </a:t>
            </a:r>
            <a:r>
              <a:rPr lang="en-US" sz="1100" spc="-50" dirty="0" smtClean="0">
                <a:solidFill>
                  <a:schemeClr val="tx1"/>
                </a:solidFill>
                <a:latin typeface="Calibri" panose="22635452340000000000" pitchFamily="1"/>
              </a:rPr>
              <a:t>diploma, </a:t>
            </a:r>
            <a:r>
              <a:rPr lang="en-US" sz="1100" spc="-20" dirty="0" smtClean="0">
                <a:solidFill>
                  <a:schemeClr val="tx1"/>
                </a:solidFill>
                <a:latin typeface="Calibri" panose="22635452340000000000" pitchFamily="1"/>
              </a:rPr>
              <a:t>employment</a:t>
            </a:r>
            <a:r>
              <a:rPr lang="en-US" sz="1100" spc="-20" dirty="0">
                <a:solidFill>
                  <a:schemeClr val="tx1"/>
                </a:solidFill>
                <a:latin typeface="Calibri" panose="22635452340000000000" pitchFamily="1"/>
              </a:rPr>
              <a:t>, job advancement, and/or enrolling in college/training </a:t>
            </a:r>
            <a:r>
              <a:rPr lang="en-US" sz="1100" spc="-20" dirty="0" smtClean="0">
                <a:solidFill>
                  <a:schemeClr val="tx1"/>
                </a:solidFill>
                <a:latin typeface="Calibri" panose="22635452340000000000" pitchFamily="1"/>
              </a:rPr>
              <a:t>programs</a:t>
            </a:r>
          </a:p>
          <a:p>
            <a:pPr marL="262890" marR="0" indent="-171450" algn="l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spc="5" dirty="0" smtClean="0">
                <a:solidFill>
                  <a:schemeClr val="tx1"/>
                </a:solidFill>
                <a:latin typeface="Calibri" panose="22635452340000000000" pitchFamily="1"/>
              </a:rPr>
              <a:t>Need </a:t>
            </a:r>
            <a:r>
              <a:rPr lang="en-US" sz="1100" spc="5" dirty="0">
                <a:solidFill>
                  <a:schemeClr val="tx1"/>
                </a:solidFill>
                <a:latin typeface="Calibri" panose="22635452340000000000" pitchFamily="1"/>
              </a:rPr>
              <a:t>to improve reading, math, and/or writing </a:t>
            </a:r>
            <a:r>
              <a:rPr lang="en-US" sz="1100" spc="5" dirty="0" smtClean="0">
                <a:solidFill>
                  <a:schemeClr val="tx1"/>
                </a:solidFill>
                <a:latin typeface="Calibri" panose="22635452340000000000" pitchFamily="1"/>
              </a:rPr>
              <a:t>skills</a:t>
            </a:r>
            <a:endParaRPr lang="en-US" sz="1100" spc="5" dirty="0">
              <a:solidFill>
                <a:schemeClr val="tx1"/>
              </a:solidFill>
              <a:latin typeface="Calibri" panose="22635452340000000000" pitchFamily="1"/>
            </a:endParaRPr>
          </a:p>
          <a:p>
            <a:pPr marL="262890" marR="0" indent="-171450" algn="l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spc="-50" dirty="0" smtClean="0">
                <a:solidFill>
                  <a:schemeClr val="tx1"/>
                </a:solidFill>
                <a:latin typeface="Calibri" panose="22635452340000000000" pitchFamily="1"/>
              </a:rPr>
              <a:t>May </a:t>
            </a:r>
            <a:r>
              <a:rPr lang="en-US" sz="1100" spc="-50" dirty="0">
                <a:solidFill>
                  <a:schemeClr val="tx1"/>
                </a:solidFill>
                <a:latin typeface="Calibri" panose="22635452340000000000" pitchFamily="1"/>
              </a:rPr>
              <a:t>have had little exposure to career exploration or </a:t>
            </a:r>
            <a:r>
              <a:rPr lang="en-US" sz="1100" spc="-20" dirty="0">
                <a:solidFill>
                  <a:schemeClr val="tx1"/>
                </a:solidFill>
                <a:latin typeface="Calibri" panose="22635452340000000000" pitchFamily="1"/>
              </a:rPr>
              <a:t>employer expectations</a:t>
            </a:r>
          </a:p>
          <a:p>
            <a:pPr marL="137160" marR="0" indent="0" algn="l">
              <a:lnSpc>
                <a:spcPts val="1600"/>
              </a:lnSpc>
              <a:spcBef>
                <a:spcPts val="540"/>
              </a:spcBef>
              <a:spcAft>
                <a:spcPts val="0"/>
              </a:spcAft>
            </a:pPr>
            <a:r>
              <a:rPr lang="en-US" sz="1100" b="1" spc="-10" dirty="0">
                <a:solidFill>
                  <a:srgbClr val="0000FF"/>
                </a:solidFill>
                <a:latin typeface="Calibri" panose="22635452340000000000" pitchFamily="1"/>
              </a:rPr>
              <a:t>Student </a:t>
            </a:r>
            <a:r>
              <a:rPr lang="en-US" sz="1400" b="1" spc="-10" dirty="0">
                <a:solidFill>
                  <a:srgbClr val="FF0066"/>
                </a:solidFill>
                <a:latin typeface="Calibri" panose="22635452340000000000" pitchFamily="1"/>
              </a:rPr>
              <a:t>success</a:t>
            </a:r>
            <a:r>
              <a:rPr lang="en-US" sz="1100" b="1" spc="-10" dirty="0">
                <a:solidFill>
                  <a:srgbClr val="015981"/>
                </a:solidFill>
                <a:latin typeface="Calibri" panose="22635452340000000000" pitchFamily="1"/>
              </a:rPr>
              <a:t> </a:t>
            </a:r>
            <a:r>
              <a:rPr lang="en-US" sz="1100" b="1" spc="-10" dirty="0">
                <a:solidFill>
                  <a:srgbClr val="0000FF"/>
                </a:solidFill>
                <a:latin typeface="Calibri" panose="22635452340000000000" pitchFamily="1"/>
              </a:rPr>
              <a:t>and</a:t>
            </a:r>
            <a:r>
              <a:rPr lang="en-US" sz="1100" b="1" spc="-10" dirty="0">
                <a:solidFill>
                  <a:srgbClr val="F79646"/>
                </a:solidFill>
                <a:latin typeface="Calibri" panose="22635452340000000000" pitchFamily="1"/>
              </a:rPr>
              <a:t> </a:t>
            </a:r>
            <a:r>
              <a:rPr lang="en-US" sz="1400" b="1" spc="-10" dirty="0">
                <a:solidFill>
                  <a:srgbClr val="FF0066"/>
                </a:solidFill>
                <a:latin typeface="Calibri" panose="22635452340000000000" pitchFamily="1"/>
              </a:rPr>
              <a:t>performance</a:t>
            </a:r>
            <a:r>
              <a:rPr lang="en-US" sz="1100" b="1" spc="-10" dirty="0">
                <a:solidFill>
                  <a:srgbClr val="015981"/>
                </a:solidFill>
                <a:latin typeface="Calibri" panose="22635452340000000000" pitchFamily="1"/>
              </a:rPr>
              <a:t> </a:t>
            </a:r>
            <a:r>
              <a:rPr lang="en-US" sz="1100" b="1" spc="-10" dirty="0">
                <a:solidFill>
                  <a:srgbClr val="0000FF"/>
                </a:solidFill>
                <a:latin typeface="Calibri" panose="22635452340000000000" pitchFamily="1"/>
              </a:rPr>
              <a:t>measures:</a:t>
            </a:r>
          </a:p>
          <a:p>
            <a:pPr marL="137160" marR="228600" algn="l">
              <a:lnSpc>
                <a:spcPts val="15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sz="1100" spc="-20" dirty="0">
                <a:solidFill>
                  <a:schemeClr val="tx1"/>
                </a:solidFill>
                <a:latin typeface="Calibri" panose="22635452340000000000" pitchFamily="1"/>
              </a:rPr>
              <a:t>The PA Department of Education uses federal performance </a:t>
            </a:r>
            <a:r>
              <a:rPr lang="en-US" sz="1100" spc="-25" dirty="0">
                <a:solidFill>
                  <a:schemeClr val="tx1"/>
                </a:solidFill>
                <a:latin typeface="Calibri" panose="22635452340000000000" pitchFamily="1"/>
              </a:rPr>
              <a:t>standards to measure Title II providers’ outcomes. Student success </a:t>
            </a:r>
            <a:r>
              <a:rPr lang="en-US" sz="1100" spc="-30" dirty="0">
                <a:solidFill>
                  <a:schemeClr val="tx1"/>
                </a:solidFill>
                <a:latin typeface="Calibri" panose="22635452340000000000" pitchFamily="1"/>
              </a:rPr>
              <a:t>is measured </a:t>
            </a:r>
            <a:r>
              <a:rPr lang="en-US" sz="1100" spc="-30" dirty="0" smtClean="0">
                <a:solidFill>
                  <a:schemeClr val="tx1"/>
                </a:solidFill>
                <a:latin typeface="Calibri" panose="22635452340000000000" pitchFamily="1"/>
              </a:rPr>
              <a:t>by:</a:t>
            </a:r>
            <a:endParaRPr lang="en-US" sz="1100" spc="-30" dirty="0">
              <a:solidFill>
                <a:schemeClr val="tx1"/>
              </a:solidFill>
              <a:latin typeface="Calibri" panose="22635452340000000000" pitchFamily="1"/>
            </a:endParaRPr>
          </a:p>
          <a:p>
            <a:pPr marL="308610" marR="228600" indent="-171450" algn="l">
              <a:lnSpc>
                <a:spcPts val="1500"/>
              </a:lnSpc>
              <a:spcBef>
                <a:spcPts val="36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spc="-30" dirty="0" smtClean="0">
                <a:solidFill>
                  <a:schemeClr val="tx1"/>
                </a:solidFill>
                <a:latin typeface="Calibri" panose="22635452340000000000" pitchFamily="1"/>
              </a:rPr>
              <a:t> </a:t>
            </a:r>
            <a:r>
              <a:rPr lang="en-US" sz="1100" spc="15" dirty="0" smtClean="0">
                <a:solidFill>
                  <a:schemeClr val="tx1"/>
                </a:solidFill>
                <a:latin typeface="Calibri" panose="22635452340000000000" pitchFamily="1"/>
              </a:rPr>
              <a:t>Measurable Skill Gains</a:t>
            </a:r>
          </a:p>
          <a:p>
            <a:pPr marL="308610" marR="228600" indent="-171450" algn="l">
              <a:lnSpc>
                <a:spcPts val="1500"/>
              </a:lnSpc>
              <a:spcBef>
                <a:spcPts val="36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spc="-55" dirty="0" smtClean="0">
                <a:solidFill>
                  <a:schemeClr val="tx1"/>
                </a:solidFill>
                <a:latin typeface="Calibri" panose="22635452340000000000" pitchFamily="1"/>
              </a:rPr>
              <a:t>Employment in the 2</a:t>
            </a:r>
            <a:r>
              <a:rPr lang="en-US" sz="1100" spc="-55" baseline="30000" dirty="0" smtClean="0">
                <a:solidFill>
                  <a:schemeClr val="tx1"/>
                </a:solidFill>
                <a:latin typeface="Calibri" panose="22635452340000000000" pitchFamily="1"/>
              </a:rPr>
              <a:t>nd</a:t>
            </a:r>
            <a:r>
              <a:rPr lang="en-US" sz="1100" spc="-55" dirty="0" smtClean="0">
                <a:solidFill>
                  <a:schemeClr val="tx1"/>
                </a:solidFill>
                <a:latin typeface="Calibri" panose="22635452340000000000" pitchFamily="1"/>
              </a:rPr>
              <a:t> Quarter after Exit</a:t>
            </a:r>
            <a:endParaRPr lang="en-US" sz="1100" spc="-25" dirty="0" smtClean="0">
              <a:solidFill>
                <a:schemeClr val="tx1"/>
              </a:solidFill>
              <a:latin typeface="Calibri" panose="22635452340000000000" pitchFamily="1"/>
            </a:endParaRPr>
          </a:p>
          <a:p>
            <a:pPr marL="308610" marR="228600" indent="-171450" algn="l">
              <a:lnSpc>
                <a:spcPts val="1500"/>
              </a:lnSpc>
              <a:spcBef>
                <a:spcPts val="36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spc="40" dirty="0" smtClean="0">
                <a:solidFill>
                  <a:schemeClr val="tx1"/>
                </a:solidFill>
                <a:latin typeface="Calibri" panose="22635452340000000000" pitchFamily="1"/>
              </a:rPr>
              <a:t>Employment in the 4</a:t>
            </a:r>
            <a:r>
              <a:rPr lang="en-US" sz="1100" spc="40" baseline="30000" dirty="0" smtClean="0">
                <a:solidFill>
                  <a:schemeClr val="tx1"/>
                </a:solidFill>
                <a:latin typeface="Calibri" panose="22635452340000000000" pitchFamily="1"/>
              </a:rPr>
              <a:t>th</a:t>
            </a:r>
            <a:r>
              <a:rPr lang="en-US" sz="1100" spc="40" dirty="0" smtClean="0">
                <a:solidFill>
                  <a:schemeClr val="tx1"/>
                </a:solidFill>
                <a:latin typeface="Calibri" panose="22635452340000000000" pitchFamily="1"/>
              </a:rPr>
              <a:t> Quarter after Exit</a:t>
            </a:r>
            <a:endParaRPr lang="en-US" sz="1100" spc="40" dirty="0">
              <a:solidFill>
                <a:schemeClr val="tx1"/>
              </a:solidFill>
              <a:latin typeface="Calibri" panose="22635452340000000000" pitchFamily="1"/>
            </a:endParaRPr>
          </a:p>
          <a:p>
            <a:pPr marL="308610" marR="228600" indent="-171450" algn="l">
              <a:lnSpc>
                <a:spcPts val="1500"/>
              </a:lnSpc>
              <a:spcBef>
                <a:spcPts val="36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spc="40" dirty="0" smtClean="0">
                <a:solidFill>
                  <a:schemeClr val="tx1"/>
                </a:solidFill>
                <a:latin typeface="Calibri" panose="22635452340000000000" pitchFamily="1"/>
              </a:rPr>
              <a:t>Median earnings in the 2</a:t>
            </a:r>
            <a:r>
              <a:rPr lang="en-US" sz="1100" spc="40" baseline="30000" dirty="0" smtClean="0">
                <a:solidFill>
                  <a:schemeClr val="tx1"/>
                </a:solidFill>
                <a:latin typeface="Calibri" panose="22635452340000000000" pitchFamily="1"/>
              </a:rPr>
              <a:t>nd</a:t>
            </a:r>
            <a:r>
              <a:rPr lang="en-US" sz="1100" spc="40" dirty="0" smtClean="0">
                <a:solidFill>
                  <a:schemeClr val="tx1"/>
                </a:solidFill>
                <a:latin typeface="Calibri" panose="22635452340000000000" pitchFamily="1"/>
              </a:rPr>
              <a:t> Quarter after Exit</a:t>
            </a:r>
          </a:p>
          <a:p>
            <a:pPr marL="308610" marR="228600" indent="-171450" algn="l">
              <a:lnSpc>
                <a:spcPts val="1500"/>
              </a:lnSpc>
              <a:spcBef>
                <a:spcPts val="36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spc="0" dirty="0" smtClean="0">
                <a:solidFill>
                  <a:schemeClr val="tx1"/>
                </a:solidFill>
                <a:latin typeface="Calibri" panose="22635452340000000000" pitchFamily="1"/>
              </a:rPr>
              <a:t>Credential Attainment</a:t>
            </a:r>
          </a:p>
          <a:p>
            <a:pPr marL="308610" marR="228600" indent="-171450" algn="l">
              <a:lnSpc>
                <a:spcPts val="1500"/>
              </a:lnSpc>
              <a:spcBef>
                <a:spcPts val="36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  <a:latin typeface="Calibri" panose="22635452340000000000" pitchFamily="1"/>
              </a:rPr>
              <a:t>Effectiveness in Serving Employers</a:t>
            </a:r>
            <a:endParaRPr lang="en-US" sz="1100" spc="0" dirty="0">
              <a:solidFill>
                <a:schemeClr val="tx1"/>
              </a:solidFill>
              <a:latin typeface="Calibri" panose="22635452340000000000" pitchFamily="1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>
          <a:xfrm>
            <a:off x="518160" y="4778376"/>
            <a:ext cx="7254240" cy="692149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114300" rIns="0" bIns="0" anchor="t"/>
          <a:lstStyle/>
          <a:p>
            <a:pPr marR="0" indent="0" algn="l">
              <a:spcBef>
                <a:spcPts val="600"/>
              </a:spcBef>
            </a:pPr>
            <a:r>
              <a:rPr lang="en-US" sz="1200" b="1" spc="-10" dirty="0">
                <a:solidFill>
                  <a:srgbClr val="0000FF"/>
                </a:solidFill>
                <a:latin typeface="Calibri" panose="22635452340000000000" pitchFamily="1"/>
              </a:rPr>
              <a:t>Teaching</a:t>
            </a:r>
            <a:r>
              <a:rPr lang="en-US" sz="1200" b="1" spc="-10" dirty="0">
                <a:solidFill>
                  <a:srgbClr val="F79646"/>
                </a:solidFill>
                <a:latin typeface="Calibri" panose="22635452340000000000" pitchFamily="1"/>
              </a:rPr>
              <a:t> </a:t>
            </a:r>
            <a:r>
              <a:rPr lang="en-US" sz="1400" b="1" spc="-10" dirty="0">
                <a:solidFill>
                  <a:srgbClr val="FF0066"/>
                </a:solidFill>
                <a:latin typeface="Calibri" panose="22635452340000000000" pitchFamily="1"/>
              </a:rPr>
              <a:t>academic</a:t>
            </a:r>
            <a:r>
              <a:rPr lang="en-US" sz="1200" b="1" spc="-10" dirty="0">
                <a:solidFill>
                  <a:srgbClr val="015981"/>
                </a:solidFill>
                <a:latin typeface="Calibri" panose="22635452340000000000" pitchFamily="1"/>
              </a:rPr>
              <a:t> </a:t>
            </a:r>
            <a:r>
              <a:rPr lang="en-US" sz="1200" b="1" spc="-10" dirty="0">
                <a:solidFill>
                  <a:srgbClr val="0000FF"/>
                </a:solidFill>
                <a:latin typeface="Calibri" panose="22635452340000000000" pitchFamily="1"/>
              </a:rPr>
              <a:t>and</a:t>
            </a:r>
            <a:r>
              <a:rPr lang="en-US" sz="1200" b="1" spc="-10" dirty="0">
                <a:solidFill>
                  <a:srgbClr val="F79646"/>
                </a:solidFill>
                <a:latin typeface="Calibri" panose="22635452340000000000" pitchFamily="1"/>
              </a:rPr>
              <a:t> </a:t>
            </a:r>
            <a:r>
              <a:rPr lang="en-US" sz="1400" b="1" spc="-10" dirty="0">
                <a:solidFill>
                  <a:srgbClr val="FF0066"/>
                </a:solidFill>
                <a:latin typeface="Calibri" panose="22635452340000000000" pitchFamily="1"/>
              </a:rPr>
              <a:t>workplace</a:t>
            </a:r>
            <a:r>
              <a:rPr lang="en-US" sz="1200" b="1" spc="-10" dirty="0">
                <a:solidFill>
                  <a:srgbClr val="FF0066"/>
                </a:solidFill>
                <a:latin typeface="Calibri" panose="22635452340000000000" pitchFamily="1"/>
              </a:rPr>
              <a:t> </a:t>
            </a:r>
            <a:r>
              <a:rPr lang="en-US" sz="1400" b="1" spc="-10" dirty="0">
                <a:solidFill>
                  <a:srgbClr val="FF0066"/>
                </a:solidFill>
                <a:latin typeface="Calibri" panose="22635452340000000000" pitchFamily="1"/>
              </a:rPr>
              <a:t>skills</a:t>
            </a:r>
            <a:r>
              <a:rPr lang="en-US" sz="1200" b="1" spc="-10" dirty="0">
                <a:solidFill>
                  <a:srgbClr val="0000FF"/>
                </a:solidFill>
                <a:latin typeface="Calibri" panose="22635452340000000000" pitchFamily="1"/>
              </a:rPr>
              <a:t> to support </a:t>
            </a:r>
            <a:r>
              <a:rPr lang="en-US" sz="1200" b="1" spc="-10" dirty="0" smtClean="0">
                <a:solidFill>
                  <a:srgbClr val="0000FF"/>
                </a:solidFill>
                <a:latin typeface="Calibri" panose="22635452340000000000" pitchFamily="1"/>
              </a:rPr>
              <a:t>students in </a:t>
            </a:r>
            <a:r>
              <a:rPr lang="en-US" sz="1200" b="1" spc="-10" dirty="0">
                <a:solidFill>
                  <a:srgbClr val="0000FF"/>
                </a:solidFill>
                <a:latin typeface="Calibri" panose="22635452340000000000" pitchFamily="1"/>
              </a:rPr>
              <a:t>reaching their </a:t>
            </a:r>
            <a:r>
              <a:rPr lang="en-US" sz="1200" b="1" spc="-10" dirty="0" smtClean="0">
                <a:solidFill>
                  <a:srgbClr val="0000FF"/>
                </a:solidFill>
                <a:latin typeface="Calibri" panose="22635452340000000000" pitchFamily="1"/>
              </a:rPr>
              <a:t>goals.</a:t>
            </a:r>
            <a:endParaRPr lang="en-US" sz="1200" b="1" spc="-10" dirty="0">
              <a:solidFill>
                <a:srgbClr val="0000FF"/>
              </a:solidFill>
              <a:latin typeface="Calibri" panose="22635452340000000000" pitchFamily="1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idx="10"/>
          </p:nvPr>
        </p:nvSpPr>
        <p:spPr>
          <a:xfrm>
            <a:off x="381000" y="5276849"/>
            <a:ext cx="7391400" cy="3098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0" rIns="0" bIns="0" anchor="t"/>
          <a:lstStyle/>
          <a:p>
            <a:pPr marL="182880" marR="0" indent="0" algn="l">
              <a:lnSpc>
                <a:spcPts val="900"/>
              </a:lnSpc>
              <a:spcAft>
                <a:spcPts val="0"/>
              </a:spcAft>
              <a:tabLst>
                <a:tab pos="5245735" algn="r"/>
              </a:tabLst>
            </a:pPr>
            <a:r>
              <a:rPr lang="en-US" sz="1100" b="1" spc="-20" dirty="0">
                <a:solidFill>
                  <a:srgbClr val="4B90BB"/>
                </a:solidFill>
                <a:latin typeface="Calibri" panose="22635452340000000000" pitchFamily="1"/>
              </a:rPr>
              <a:t>	</a:t>
            </a:r>
            <a:r>
              <a:rPr lang="en-US" sz="1100" b="1" spc="-20" dirty="0" smtClean="0">
                <a:solidFill>
                  <a:srgbClr val="4B90BB"/>
                </a:solidFill>
                <a:latin typeface="Calibri" panose="22635452340000000000" pitchFamily="1"/>
              </a:rPr>
              <a:t>     </a:t>
            </a:r>
            <a:endParaRPr lang="en-US" sz="1100" b="1" spc="0" dirty="0">
              <a:solidFill>
                <a:srgbClr val="4B90BB"/>
              </a:solidFill>
              <a:latin typeface="Calibri" panose="22635452340000000000" pitchFamily="1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idx="10"/>
          </p:nvPr>
        </p:nvSpPr>
        <p:spPr>
          <a:xfrm>
            <a:off x="518160" y="5276850"/>
            <a:ext cx="6732905" cy="7035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22860" rIns="0" bIns="0" anchor="t"/>
          <a:lstStyle/>
          <a:p>
            <a:pPr marL="137160" marR="0" indent="0" algn="l">
              <a:lnSpc>
                <a:spcPct val="95999"/>
              </a:lnSpc>
              <a:spcAft>
                <a:spcPts val="0"/>
              </a:spcAft>
            </a:pPr>
            <a:r>
              <a:rPr lang="en-US" sz="1400" b="1" spc="-20" dirty="0">
                <a:solidFill>
                  <a:srgbClr val="FF0066"/>
                </a:solidFill>
                <a:latin typeface="Calibri" panose="22635452340000000000" pitchFamily="1"/>
              </a:rPr>
              <a:t>Investment</a:t>
            </a:r>
            <a:r>
              <a:rPr lang="en-US" sz="1200" b="1" spc="-20" dirty="0">
                <a:solidFill>
                  <a:srgbClr val="015981"/>
                </a:solidFill>
                <a:latin typeface="Calibri" panose="22635452340000000000" pitchFamily="1"/>
              </a:rPr>
              <a:t> </a:t>
            </a:r>
            <a:r>
              <a:rPr lang="en-US" sz="1200" b="1" spc="-20" dirty="0" smtClean="0">
                <a:solidFill>
                  <a:srgbClr val="0000FF"/>
                </a:solidFill>
                <a:latin typeface="Calibri" panose="22635452340000000000" pitchFamily="1"/>
              </a:rPr>
              <a:t>in the North </a:t>
            </a:r>
            <a:r>
              <a:rPr lang="en-US" sz="1200" b="1" spc="-20" dirty="0">
                <a:solidFill>
                  <a:srgbClr val="0000FF"/>
                </a:solidFill>
                <a:latin typeface="Calibri" panose="22635452340000000000" pitchFamily="1"/>
              </a:rPr>
              <a:t>Central Region </a:t>
            </a:r>
          </a:p>
          <a:p>
            <a:pPr marL="137160" marR="0" indent="0" algn="l">
              <a:lnSpc>
                <a:spcPct val="77759"/>
              </a:lnSpc>
              <a:spcBef>
                <a:spcPts val="540"/>
              </a:spcBef>
              <a:spcAft>
                <a:spcPts val="540"/>
              </a:spcAft>
            </a:pPr>
            <a:r>
              <a:rPr lang="en-US" sz="1100" spc="-15" dirty="0">
                <a:solidFill>
                  <a:srgbClr val="252525"/>
                </a:solidFill>
                <a:latin typeface="Calibri" panose="22635452340000000000" pitchFamily="1"/>
              </a:rPr>
              <a:t>The Pennsylvania Department of Education, </a:t>
            </a:r>
            <a:r>
              <a:rPr lang="en-US" sz="1100" spc="-15" dirty="0" smtClean="0">
                <a:solidFill>
                  <a:srgbClr val="252525"/>
                </a:solidFill>
                <a:latin typeface="Calibri" panose="22635452340000000000" pitchFamily="1"/>
              </a:rPr>
              <a:t>Division of </a:t>
            </a:r>
            <a:r>
              <a:rPr lang="en-US" sz="1100" spc="-15" dirty="0">
                <a:solidFill>
                  <a:srgbClr val="252525"/>
                </a:solidFill>
                <a:latin typeface="Calibri" panose="22635452340000000000" pitchFamily="1"/>
              </a:rPr>
              <a:t>Adult Education uses federal </a:t>
            </a:r>
            <a:r>
              <a:rPr lang="en-US" sz="1100" spc="-15" dirty="0" smtClean="0">
                <a:solidFill>
                  <a:srgbClr val="252525"/>
                </a:solidFill>
                <a:latin typeface="Calibri" panose="22635452340000000000" pitchFamily="1"/>
              </a:rPr>
              <a:t>WIOA </a:t>
            </a:r>
            <a:r>
              <a:rPr lang="en-US" sz="1100" spc="-15" dirty="0">
                <a:solidFill>
                  <a:srgbClr val="252525"/>
                </a:solidFill>
                <a:latin typeface="Calibri" panose="22635452340000000000" pitchFamily="1"/>
              </a:rPr>
              <a:t>and </a:t>
            </a:r>
            <a:r>
              <a:rPr lang="en-US" sz="1100" spc="-20" dirty="0">
                <a:solidFill>
                  <a:srgbClr val="252525"/>
                </a:solidFill>
                <a:latin typeface="Calibri" panose="22635452340000000000" pitchFamily="1"/>
              </a:rPr>
              <a:t>state funds to contract with the following providers in the </a:t>
            </a:r>
            <a:r>
              <a:rPr lang="en-US" sz="1100" spc="-20" dirty="0" smtClean="0">
                <a:solidFill>
                  <a:srgbClr val="252525"/>
                </a:solidFill>
                <a:latin typeface="Calibri" panose="22635452340000000000" pitchFamily="1"/>
              </a:rPr>
              <a:t>North Central </a:t>
            </a:r>
            <a:r>
              <a:rPr lang="en-US" sz="1100" spc="-20" dirty="0">
                <a:solidFill>
                  <a:srgbClr val="252525"/>
                </a:solidFill>
                <a:latin typeface="Calibri" panose="22635452340000000000" pitchFamily="1"/>
              </a:rPr>
              <a:t>Region. </a:t>
            </a:r>
          </a:p>
        </p:txBody>
      </p:sp>
      <p:graphicFrame>
        <p:nvGraphicFramePr>
          <p:cNvPr id="15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790767"/>
              </p:ext>
            </p:extLst>
          </p:nvPr>
        </p:nvGraphicFramePr>
        <p:xfrm>
          <a:off x="609600" y="5968999"/>
          <a:ext cx="6553200" cy="3801775"/>
        </p:xfrm>
        <a:graphic>
          <a:graphicData uri="http://schemas.openxmlformats.org/drawingml/2006/table">
            <a:tbl>
              <a:tblPr/>
              <a:tblGrid>
                <a:gridCol w="943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1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352">
                <a:tc>
                  <a:txBody>
                    <a:bodyPr/>
                    <a:lstStyle/>
                    <a:p>
                      <a:pPr marL="69850" marR="0" indent="0" algn="ctr">
                        <a:lnSpc>
                          <a:spcPct val="9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pc="0" dirty="0">
                          <a:solidFill>
                            <a:srgbClr val="0000FF"/>
                          </a:solidFill>
                          <a:latin typeface="Calibri" panose="22635452340000000000" pitchFamily="1"/>
                        </a:rPr>
                        <a:t>Provider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7DDEA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0" indent="0" algn="ctr">
                        <a:lnSpc>
                          <a:spcPct val="9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pc="0" dirty="0">
                          <a:solidFill>
                            <a:srgbClr val="0000FF"/>
                          </a:solidFill>
                          <a:latin typeface="Calibri" panose="22635452340000000000" pitchFamily="1"/>
                        </a:rPr>
                        <a:t>Counties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DEA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0" indent="0" algn="ctr">
                        <a:lnSpc>
                          <a:spcPct val="9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pc="0" dirty="0">
                          <a:solidFill>
                            <a:srgbClr val="0000FF"/>
                          </a:solidFill>
                          <a:latin typeface="Calibri" panose="22635452340000000000" pitchFamily="1"/>
                        </a:rPr>
                        <a:t>Contact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7DDEA"/>
                    </a:solidFill>
                  </a:tcPr>
                </a:tc>
                <a:tc>
                  <a:txBody>
                    <a:bodyPr/>
                    <a:lstStyle/>
                    <a:p>
                      <a:pPr marL="67310" marR="0" indent="0" algn="ctr">
                        <a:lnSpc>
                          <a:spcPct val="9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pc="0" dirty="0">
                          <a:solidFill>
                            <a:srgbClr val="0000FF"/>
                          </a:solidFill>
                          <a:latin typeface="Calibri" panose="22635452340000000000" pitchFamily="1"/>
                        </a:rPr>
                        <a:t>Email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7DDEA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0" indent="0" algn="ctr">
                        <a:lnSpc>
                          <a:spcPct val="9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pc="0" dirty="0">
                          <a:solidFill>
                            <a:srgbClr val="0000FF"/>
                          </a:solidFill>
                          <a:latin typeface="Calibri" panose="22635452340000000000" pitchFamily="1"/>
                        </a:rPr>
                        <a:t>Phone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7DD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159">
                <a:tc>
                  <a:txBody>
                    <a:bodyPr/>
                    <a:lstStyle/>
                    <a:p>
                      <a:pPr marL="6985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spc="-20" dirty="0" smtClean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  <a:p>
                      <a:pPr marL="6985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pc="-2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CIU10</a:t>
                      </a:r>
                      <a:r>
                        <a:rPr lang="en-US" sz="1100" b="1" spc="-20" baseline="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 </a:t>
                      </a:r>
                      <a:r>
                        <a:rPr lang="en-US" sz="1100" b="1" spc="-2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Development</a:t>
                      </a:r>
                      <a:endParaRPr lang="en-US" sz="1100" b="1" spc="-20" dirty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  <a:p>
                      <a:pPr marL="6985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pc="-20" dirty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Center for Adults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spc="0" dirty="0" smtClean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  <a:p>
                      <a:pPr marL="73025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pc="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Clearfield</a:t>
                      </a:r>
                    </a:p>
                    <a:p>
                      <a:pPr marL="73025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pc="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Centre</a:t>
                      </a:r>
                    </a:p>
                    <a:p>
                      <a:pPr marL="73025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pc="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Clinton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spc="-20" dirty="0" smtClean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pc="-2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Jenna </a:t>
                      </a:r>
                      <a:r>
                        <a:rPr lang="en-US" sz="1100" spc="-20" dirty="0" err="1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Witherite</a:t>
                      </a:r>
                      <a:endParaRPr lang="en-US" sz="1100" spc="-20" dirty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100" baseline="0" dirty="0" smtClean="0">
                          <a:hlinkClick r:id="rId3"/>
                        </a:rPr>
                        <a:t>jwitherite@ciu10.org</a:t>
                      </a:r>
                      <a:endParaRPr lang="en-US" sz="1100" baseline="0" dirty="0" smtClean="0"/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spc="0" dirty="0" smtClean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spc="0" dirty="0" smtClean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pc="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814-765-8118</a:t>
                      </a:r>
                      <a:r>
                        <a:rPr lang="en-US" sz="1100" spc="0" baseline="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 x303</a:t>
                      </a:r>
                      <a:endParaRPr lang="en-US" sz="1100" spc="0" dirty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207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pc="-2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Community Action, Inc.</a:t>
                      </a:r>
                      <a:endParaRPr lang="en-US" sz="1100" b="1" spc="-20" dirty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pc="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Jefferson</a:t>
                      </a:r>
                    </a:p>
                    <a:p>
                      <a:pPr marL="73025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pc="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Clarion</a:t>
                      </a:r>
                      <a:endParaRPr lang="en-US" sz="1100" spc="0" dirty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pc="-3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     Tonya </a:t>
                      </a:r>
                      <a:r>
                        <a:rPr lang="en-US" sz="1100" spc="-30" dirty="0" err="1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Mauk</a:t>
                      </a:r>
                      <a:endParaRPr lang="en-US" sz="1100" spc="-30" dirty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n-US" baseline="0" dirty="0" smtClean="0"/>
                        <a:t>    </a:t>
                      </a:r>
                      <a:r>
                        <a:rPr lang="en-US" sz="1100" baseline="0" dirty="0" smtClean="0">
                          <a:hlinkClick r:id="rId4"/>
                        </a:rPr>
                        <a:t>tmauk@jccap.org</a:t>
                      </a:r>
                      <a:endParaRPr lang="en-US" sz="1100" baseline="0" dirty="0" smtClean="0"/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spc="0" dirty="0" smtClean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spc="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      814-226-4785</a:t>
                      </a:r>
                      <a:endParaRPr lang="en-US" sz="1100" spc="0" dirty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897">
                <a:tc>
                  <a:txBody>
                    <a:bodyPr/>
                    <a:lstStyle/>
                    <a:p>
                      <a:pPr marL="69850" marR="0" indent="0" algn="ctr">
                        <a:lnSpc>
                          <a:spcPct val="9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pc="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Jefferson Clarion</a:t>
                      </a:r>
                    </a:p>
                    <a:p>
                      <a:pPr marL="69850" marR="0" indent="0" algn="ctr">
                        <a:lnSpc>
                          <a:spcPct val="9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pc="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Head Start</a:t>
                      </a:r>
                      <a:endParaRPr lang="en-US" sz="1100" b="1" spc="0" dirty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0" indent="0" algn="ctr">
                        <a:lnSpc>
                          <a:spcPct val="9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pc="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Jefferson</a:t>
                      </a:r>
                    </a:p>
                    <a:p>
                      <a:pPr marL="73025" marR="0" indent="0" algn="ctr">
                        <a:lnSpc>
                          <a:spcPct val="9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pc="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Clarion</a:t>
                      </a:r>
                      <a:endParaRPr lang="en-US" sz="1100" spc="0" dirty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pc="-2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Steve</a:t>
                      </a:r>
                      <a:r>
                        <a:rPr lang="en-US" sz="1100" spc="-20" baseline="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 </a:t>
                      </a:r>
                      <a:r>
                        <a:rPr lang="en-US" sz="1100" spc="-20" baseline="0" dirty="0" err="1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Berfield</a:t>
                      </a:r>
                      <a:endParaRPr lang="en-US" sz="1100" spc="-20" dirty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 spc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sberfield@jcheadstart.com</a:t>
                      </a:r>
                      <a:endParaRPr lang="en-US" sz="1100" u="none" spc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 spc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sng" spc="-20" dirty="0">
                        <a:solidFill>
                          <a:srgbClr val="0000FF"/>
                        </a:solidFill>
                        <a:latin typeface="Calibri" panose="22635452340000000000" pitchFamily="1"/>
                      </a:endParaRP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pc="-3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814-849-3660</a:t>
                      </a:r>
                      <a:endParaRPr lang="en-US" sz="1100" spc="-30" dirty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6497">
                <a:tc>
                  <a:txBody>
                    <a:bodyPr/>
                    <a:lstStyle/>
                    <a:p>
                      <a:pPr marL="69850" marR="0" indent="0" algn="ctr">
                        <a:lnSpc>
                          <a:spcPct val="9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spc="-20" dirty="0" smtClean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  <a:p>
                      <a:pPr marL="69850" marR="0" indent="0" algn="ctr">
                        <a:lnSpc>
                          <a:spcPct val="9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pc="-2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Seneca Highlands Intermediate Unit</a:t>
                      </a:r>
                      <a:r>
                        <a:rPr lang="en-US" sz="1100" b="1" spc="-20" baseline="0" dirty="0" smtClean="0">
                          <a:solidFill>
                            <a:srgbClr val="252525"/>
                          </a:solidFill>
                          <a:latin typeface="Calibri" panose="22635452340000000000" pitchFamily="1"/>
                        </a:rPr>
                        <a:t> 9</a:t>
                      </a:r>
                      <a:endParaRPr lang="en-US" sz="1100" b="1" spc="-20" dirty="0">
                        <a:solidFill>
                          <a:srgbClr val="252525"/>
                        </a:solidFill>
                        <a:latin typeface="Calibri" panose="22635452340000000000" pitchFamily="1"/>
                      </a:endParaRP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 </a:t>
                      </a:r>
                    </a:p>
                    <a:p>
                      <a:pPr marL="0" marR="0" indent="0" algn="ctr">
                        <a:lnSpc>
                          <a:spcPct val="9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 Elk</a:t>
                      </a:r>
                    </a:p>
                    <a:p>
                      <a:pPr marL="0" marR="0" indent="0" algn="ctr">
                        <a:lnSpc>
                          <a:spcPct val="9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Potter</a:t>
                      </a:r>
                    </a:p>
                    <a:p>
                      <a:pPr marL="0" marR="0" indent="0" algn="ctr">
                        <a:lnSpc>
                          <a:spcPct val="9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McKean</a:t>
                      </a:r>
                      <a:endParaRPr sz="1100" dirty="0"/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 </a:t>
                      </a: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 Kelly Davis </a:t>
                      </a:r>
                      <a:endParaRPr dirty="0"/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     </a:t>
                      </a:r>
                      <a:endParaRPr lang="en-US" sz="1100" dirty="0" smtClean="0"/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     </a:t>
                      </a:r>
                      <a:r>
                        <a:rPr lang="en-US" sz="1100" dirty="0" smtClean="0">
                          <a:hlinkClick r:id="rId6"/>
                        </a:rPr>
                        <a:t>kdavis@iu9.org</a:t>
                      </a:r>
                      <a:endParaRPr lang="en-US" sz="1100" dirty="0" smtClean="0"/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 smtClean="0"/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814-887-5512 x152</a:t>
                      </a:r>
                      <a:endParaRPr dirty="0"/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Text Placeholder 15"/>
          <p:cNvSpPr>
            <a:spLocks noGrp="1"/>
          </p:cNvSpPr>
          <p:nvPr>
            <p:ph type="body" idx="10"/>
          </p:nvPr>
        </p:nvSpPr>
        <p:spPr>
          <a:xfrm>
            <a:off x="542925" y="9441815"/>
            <a:ext cx="6708140" cy="2622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0" rIns="0" bIns="0" anchor="t"/>
          <a:lstStyle/>
          <a:p>
            <a:pPr marL="365760" marR="0" indent="0" algn="l">
              <a:lnSpc>
                <a:spcPct val="109439"/>
              </a:lnSpc>
              <a:spcAft>
                <a:spcPts val="540"/>
              </a:spcAft>
            </a:pPr>
            <a:r>
              <a:rPr lang="en-US" sz="1000" spc="0" dirty="0" smtClean="0">
                <a:solidFill>
                  <a:srgbClr val="000000"/>
                </a:solidFill>
                <a:latin typeface="Calibri" panose="22635452340000000000" pitchFamily="1"/>
              </a:rPr>
              <a:t>.</a:t>
            </a:r>
            <a:endParaRPr lang="en-US" sz="1000" spc="0" dirty="0">
              <a:solidFill>
                <a:srgbClr val="000000"/>
              </a:solidFill>
              <a:latin typeface="Calibri" panose="22635452340000000000" pitchFamily="1"/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idx="10"/>
          </p:nvPr>
        </p:nvSpPr>
        <p:spPr>
          <a:xfrm>
            <a:off x="4663440" y="914400"/>
            <a:ext cx="3108960" cy="3994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22860" rIns="0" bIns="0" anchor="t"/>
          <a:lstStyle/>
          <a:p>
            <a:pPr marL="228600" marR="1280160" indent="0" algn="l">
              <a:lnSpc>
                <a:spcPct val="95999"/>
              </a:lnSpc>
              <a:spcAft>
                <a:spcPts val="540"/>
              </a:spcAft>
            </a:pPr>
            <a:r>
              <a:rPr lang="en-US" sz="1400" b="1" spc="-25" dirty="0">
                <a:solidFill>
                  <a:srgbClr val="FF0066"/>
                </a:solidFill>
                <a:latin typeface="Calibri" panose="22635452340000000000" pitchFamily="1"/>
              </a:rPr>
              <a:t>Flexible</a:t>
            </a:r>
            <a:r>
              <a:rPr lang="en-US" sz="1200" b="1" spc="-25" dirty="0">
                <a:solidFill>
                  <a:srgbClr val="015981"/>
                </a:solidFill>
                <a:latin typeface="Calibri" panose="22635452340000000000" pitchFamily="1"/>
              </a:rPr>
              <a:t> </a:t>
            </a:r>
            <a:r>
              <a:rPr lang="en-US" sz="1200" b="1" spc="-25" dirty="0">
                <a:solidFill>
                  <a:srgbClr val="0000FF"/>
                </a:solidFill>
                <a:latin typeface="Calibri" panose="22635452340000000000" pitchFamily="1"/>
              </a:rPr>
              <a:t>services to meet </a:t>
            </a:r>
            <a:r>
              <a:rPr lang="en-US" sz="1200" b="1" spc="-20" dirty="0">
                <a:solidFill>
                  <a:srgbClr val="0000FF"/>
                </a:solidFill>
                <a:latin typeface="Calibri" panose="22635452340000000000" pitchFamily="1"/>
              </a:rPr>
              <a:t>job seekers’ </a:t>
            </a:r>
            <a:r>
              <a:rPr lang="en-US" sz="1200" b="1" spc="-20" dirty="0" smtClean="0">
                <a:solidFill>
                  <a:srgbClr val="0000FF"/>
                </a:solidFill>
                <a:latin typeface="Calibri" panose="22635452340000000000" pitchFamily="1"/>
              </a:rPr>
              <a:t>needs.</a:t>
            </a:r>
            <a:endParaRPr lang="en-US" sz="1200" b="1" spc="-20" dirty="0">
              <a:solidFill>
                <a:srgbClr val="0000FF"/>
              </a:solidFill>
              <a:latin typeface="Calibri" panose="22635452340000000000" pitchFamily="1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idx="10"/>
          </p:nvPr>
        </p:nvSpPr>
        <p:spPr>
          <a:xfrm>
            <a:off x="4916170" y="2904490"/>
            <a:ext cx="1588135" cy="3232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0" rIns="0" bIns="0" anchor="t"/>
          <a:lstStyle/>
          <a:p>
            <a:pPr marL="0" marR="0" indent="0" algn="l">
              <a:lnSpc>
                <a:spcPts val="1200"/>
              </a:lnSpc>
              <a:spcAft>
                <a:spcPts val="0"/>
              </a:spcAft>
            </a:pPr>
            <a:r>
              <a:rPr lang="en-US" sz="1400" b="1" spc="-50" dirty="0">
                <a:solidFill>
                  <a:srgbClr val="FF0066"/>
                </a:solidFill>
                <a:latin typeface="Calibri" panose="22635452340000000000" pitchFamily="1"/>
              </a:rPr>
              <a:t>Career Pathways </a:t>
            </a:r>
            <a:r>
              <a:rPr lang="en-US" sz="1200" b="1" spc="-50" dirty="0">
                <a:solidFill>
                  <a:srgbClr val="0000FF"/>
                </a:solidFill>
                <a:latin typeface="Calibri" panose="22635452340000000000" pitchFamily="1"/>
              </a:rPr>
              <a:t>support </a:t>
            </a:r>
            <a:r>
              <a:rPr lang="en-US" sz="1200" b="1" spc="0" dirty="0">
                <a:solidFill>
                  <a:srgbClr val="0000FF"/>
                </a:solidFill>
                <a:latin typeface="Calibri" panose="22635452340000000000" pitchFamily="1"/>
              </a:rPr>
              <a:t>includes: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idx="10"/>
          </p:nvPr>
        </p:nvSpPr>
        <p:spPr>
          <a:xfrm>
            <a:off x="4916170" y="3416935"/>
            <a:ext cx="2246629" cy="10267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0" rIns="0" bIns="0" anchor="t"/>
          <a:lstStyle/>
          <a:p>
            <a:pPr marL="0" marR="0" indent="274320" algn="l">
              <a:lnSpc>
                <a:spcPts val="1000"/>
              </a:lnSpc>
              <a:spcAft>
                <a:spcPts val="0"/>
              </a:spcAft>
              <a:buFont typeface="Symbol"/>
              <a:buChar char="·"/>
            </a:pPr>
            <a:r>
              <a:rPr lang="en-US" sz="1100" spc="80" dirty="0">
                <a:solidFill>
                  <a:srgbClr val="252525"/>
                </a:solidFill>
                <a:latin typeface="Calibri" panose="22635452340000000000" pitchFamily="1"/>
              </a:rPr>
              <a:t>Career awareness</a:t>
            </a:r>
          </a:p>
          <a:p>
            <a:pPr marL="0" marR="0" indent="274320" algn="l">
              <a:lnSpc>
                <a:spcPts val="1300"/>
              </a:lnSpc>
              <a:spcBef>
                <a:spcPts val="36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40" dirty="0">
                <a:solidFill>
                  <a:srgbClr val="252525"/>
                </a:solidFill>
                <a:latin typeface="Calibri" panose="22635452340000000000" pitchFamily="1"/>
              </a:rPr>
              <a:t>Basic skills instruction</a:t>
            </a:r>
          </a:p>
          <a:p>
            <a:pPr marL="0" marR="0" indent="274320" algn="l">
              <a:lnSpc>
                <a:spcPts val="1400"/>
              </a:lnSpc>
              <a:spcBef>
                <a:spcPts val="54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90" dirty="0">
                <a:solidFill>
                  <a:srgbClr val="252525"/>
                </a:solidFill>
                <a:latin typeface="Calibri" panose="22635452340000000000" pitchFamily="1"/>
              </a:rPr>
              <a:t>Case management</a:t>
            </a:r>
          </a:p>
          <a:p>
            <a:pPr marL="0" marR="0" indent="274320" algn="l">
              <a:lnSpc>
                <a:spcPts val="1200"/>
              </a:lnSpc>
              <a:spcBef>
                <a:spcPts val="36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-20" dirty="0" smtClean="0">
                <a:solidFill>
                  <a:srgbClr val="252525"/>
                </a:solidFill>
                <a:latin typeface="Calibri" panose="22635452340000000000" pitchFamily="1"/>
              </a:rPr>
              <a:t>PA   </a:t>
            </a:r>
            <a:r>
              <a:rPr lang="en-US" sz="1100" spc="-20" dirty="0" err="1" smtClean="0">
                <a:solidFill>
                  <a:srgbClr val="252525"/>
                </a:solidFill>
                <a:latin typeface="Calibri" panose="22635452340000000000" pitchFamily="1"/>
              </a:rPr>
              <a:t>CareerLink</a:t>
            </a:r>
            <a:r>
              <a:rPr lang="en-US" sz="1100" spc="-20" dirty="0" smtClean="0">
                <a:solidFill>
                  <a:srgbClr val="252525"/>
                </a:solidFill>
                <a:latin typeface="Calibri" panose="22635452340000000000" pitchFamily="1"/>
              </a:rPr>
              <a:t>® partnerships</a:t>
            </a:r>
            <a:endParaRPr lang="en-US" sz="1100" spc="-20" dirty="0">
              <a:solidFill>
                <a:srgbClr val="252525"/>
              </a:solidFill>
              <a:latin typeface="Calibri" panose="22635452340000000000" pitchFamily="1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idx="10"/>
          </p:nvPr>
        </p:nvSpPr>
        <p:spPr>
          <a:xfrm>
            <a:off x="5144770" y="1532889"/>
            <a:ext cx="1588135" cy="9061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0" rIns="0" bIns="0" anchor="t"/>
          <a:lstStyle/>
          <a:p>
            <a:pPr marL="0" marR="0" indent="274320" algn="l">
              <a:lnSpc>
                <a:spcPts val="1200"/>
              </a:lnSpc>
              <a:spcAft>
                <a:spcPts val="600"/>
              </a:spcAft>
              <a:buFont typeface="Symbol"/>
              <a:buChar char="·"/>
            </a:pPr>
            <a:r>
              <a:rPr lang="en-US" sz="1100" spc="-30" dirty="0">
                <a:solidFill>
                  <a:srgbClr val="252525"/>
                </a:solidFill>
                <a:latin typeface="Calibri" panose="22635452340000000000" pitchFamily="1"/>
              </a:rPr>
              <a:t>Day and evening </a:t>
            </a:r>
            <a:r>
              <a:rPr lang="en-US" sz="1100" spc="-30" dirty="0" smtClean="0">
                <a:solidFill>
                  <a:srgbClr val="252525"/>
                </a:solidFill>
                <a:latin typeface="Calibri" panose="22635452340000000000" pitchFamily="1"/>
              </a:rPr>
              <a:t>classes</a:t>
            </a:r>
            <a:endParaRPr lang="en-US" sz="1100" spc="-30" dirty="0">
              <a:solidFill>
                <a:srgbClr val="252525"/>
              </a:solidFill>
              <a:latin typeface="Calibri" panose="22635452340000000000" pitchFamily="1"/>
            </a:endParaRPr>
          </a:p>
          <a:p>
            <a:pPr marL="0" marR="0" indent="228600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90" dirty="0" smtClean="0">
                <a:solidFill>
                  <a:srgbClr val="252525"/>
                </a:solidFill>
                <a:latin typeface="Calibri" panose="22635452340000000000" pitchFamily="1"/>
              </a:rPr>
              <a:t> Tutoring</a:t>
            </a:r>
            <a:endParaRPr lang="en-US" sz="1100" spc="90" dirty="0">
              <a:solidFill>
                <a:srgbClr val="252525"/>
              </a:solidFill>
              <a:latin typeface="Calibri" panose="22635452340000000000" pitchFamily="1"/>
            </a:endParaRPr>
          </a:p>
          <a:p>
            <a:pPr marL="0" marR="0" indent="274320" algn="l">
              <a:lnSpc>
                <a:spcPts val="1300"/>
              </a:lnSpc>
              <a:spcBef>
                <a:spcPts val="36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70" dirty="0">
                <a:solidFill>
                  <a:srgbClr val="252525"/>
                </a:solidFill>
                <a:latin typeface="Calibri" panose="22635452340000000000" pitchFamily="1"/>
              </a:rPr>
              <a:t>Distance education</a:t>
            </a:r>
          </a:p>
          <a:p>
            <a:pPr marL="0" marR="0" indent="274320" algn="l">
              <a:lnSpc>
                <a:spcPts val="1500"/>
              </a:lnSpc>
              <a:spcBef>
                <a:spcPts val="360"/>
              </a:spcBef>
              <a:spcAft>
                <a:spcPts val="0"/>
              </a:spcAft>
              <a:buFont typeface="Symbol"/>
              <a:buChar char="·"/>
            </a:pPr>
            <a:r>
              <a:rPr lang="en-US" sz="1100" spc="90" dirty="0">
                <a:solidFill>
                  <a:srgbClr val="252525"/>
                </a:solidFill>
                <a:latin typeface="Calibri" panose="22635452340000000000" pitchFamily="1"/>
              </a:rPr>
              <a:t>Drop</a:t>
            </a:r>
            <a:r>
              <a:rPr lang="en-US" sz="1400" spc="90" dirty="0">
                <a:solidFill>
                  <a:srgbClr val="252525"/>
                </a:solidFill>
                <a:latin typeface="Calibri" panose="22635452340000000000" pitchFamily="1"/>
              </a:rPr>
              <a:t>‐</a:t>
            </a:r>
            <a:r>
              <a:rPr lang="en-US" sz="1100" spc="90" dirty="0">
                <a:solidFill>
                  <a:srgbClr val="252525"/>
                </a:solidFill>
                <a:latin typeface="Calibri" panose="22635452340000000000" pitchFamily="1"/>
              </a:rPr>
              <a:t>in centers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-7956884" y="315595"/>
            <a:ext cx="7077778" cy="35540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98337" y="5983046"/>
            <a:ext cx="6553199" cy="3729112"/>
          </a:xfrm>
          <a:prstGeom prst="rect">
            <a:avLst/>
          </a:prstGeom>
          <a:ln w="34925" cmpd="dbl">
            <a:solidFill>
              <a:srgbClr val="0000FF"/>
            </a:solidFill>
            <a:prstDash val="solid"/>
            <a:beve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285</Words>
  <Application>Microsoft Office PowerPoint</Application>
  <PresentationFormat>Custom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/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Davis</dc:creator>
  <cp:lastModifiedBy>Windows User</cp:lastModifiedBy>
  <cp:revision>42</cp:revision>
  <cp:lastPrinted>2014-10-28T18:54:15Z</cp:lastPrinted>
  <dcterms:modified xsi:type="dcterms:W3CDTF">2018-02-01T16:38:11Z</dcterms:modified>
</cp:coreProperties>
</file>